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2" r:id="rId2"/>
  </p:sldMasterIdLst>
  <p:notesMasterIdLst>
    <p:notesMasterId r:id="rId18"/>
  </p:notesMasterIdLst>
  <p:handoutMasterIdLst>
    <p:handoutMasterId r:id="rId19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0016" autoAdjust="0"/>
    <p:restoredTop sz="94704" autoAdjust="0"/>
  </p:normalViewPr>
  <p:slideViewPr>
    <p:cSldViewPr>
      <p:cViewPr varScale="1">
        <p:scale>
          <a:sx n="73" d="100"/>
          <a:sy n="73" d="100"/>
        </p:scale>
        <p:origin x="-11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209DC4D6-251A-4E32-9F58-5EF63A864BC7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8457CA08-D0DF-4B92-803D-2F678DDCE2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46646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FE1E7E57-1F10-4268-99D2-CEDBAC6DAB5A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1D2386A3-2E31-4C9B-B0BE-45709ADB98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17098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50085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253529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noFill/>
          <a:ln w="12700">
            <a:solidFill>
              <a:prstClr val="black"/>
            </a:solidFill>
          </a:ln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Используйте несколько пунктов, если необходимо.</a:t>
            </a:r>
            <a:endParaRPr lang="ru-RU" noProof="0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64676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noFill/>
          <a:ln w="12700">
            <a:solidFill>
              <a:prstClr val="black"/>
            </a:solidFill>
          </a:ln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Используйте краткий маркированный список пунктов и изложите подробности устно.</a:t>
            </a:r>
            <a:endParaRPr lang="ru-RU" noProof="0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471425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07717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2994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874372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093271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41963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5608" y="435936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noProof="1"/>
              <a:t>Образец заголовка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/>
          <a:lstStyle>
            <a:lvl1pPr marL="7315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noProof="1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3440A-D04E-4FB0-ACBB-D1FD42651063}" type="datetime1">
              <a:rPr lang="en-US" smtClean="0"/>
              <a:pPr/>
              <a:t>1/26/2021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50000" t="50000" r="100000" b="1250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3440A-D04E-4FB0-ACBB-D1FD42651063}" type="datetime1">
              <a:rPr lang="en-US" smtClean="0"/>
              <a:pPr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100138"/>
            <a:ext cx="6400800" cy="1509712"/>
          </a:xfrm>
        </p:spPr>
        <p:txBody>
          <a:bodyPr anchor="b"/>
          <a:lstStyle>
            <a:lvl1pPr marL="27432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FADA7-12A5-4168-87FD-0A7BA931419B}" type="datetime1">
              <a:rPr lang="en-US" smtClean="0"/>
              <a:pPr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2B7-F7A6-44F5-A940-BF91B5A1AE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50000" t="50000" r="100000" b="1250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e 8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85000" t="100000" r="1000000" b="30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33974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C5A2C-8CF9-418C-929E-59F23F70E5F3}" type="datetime1">
              <a:rPr lang="en-US" smtClean="0"/>
              <a:pPr/>
              <a:t>1/26/2021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2B7-F7A6-44F5-A940-BF91B5A1AE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283464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283464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69BAF-DF50-49A9-A24B-E772F34D4EE8}" type="datetime1">
              <a:rPr lang="en-US" smtClean="0"/>
              <a:pPr/>
              <a:t>1/26/2021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2B7-F7A6-44F5-A940-BF91B5A1AE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9F9C-0FE7-4725-BBF1-3A439DEFF6B8}" type="datetime1">
              <a:rPr lang="en-US" smtClean="0"/>
              <a:pPr/>
              <a:t>1/26/2021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2B7-F7A6-44F5-A940-BF91B5A1AE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92ABE-290F-4556-9BE6-EA283C4356C3}" type="datetime1">
              <a:rPr lang="en-US" smtClean="0"/>
              <a:pPr/>
              <a:t>1/26/2021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2B7-F7A6-44F5-A940-BF91B5A1AE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35100"/>
            <a:ext cx="3810000" cy="698500"/>
          </a:xfrm>
        </p:spPr>
        <p:txBody>
          <a:bodyPr/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7221-B4EC-499E-8F13-52A4FCD99E36}" type="datetime1">
              <a:rPr lang="en-US" smtClean="0"/>
              <a:pPr/>
              <a:t>1/26/2021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2B7-F7A6-44F5-A940-BF91B5A1AE3C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F042D-FBEA-40C8-ACF1-388DE857BC66}" type="datetime1">
              <a:rPr lang="en-US" smtClean="0"/>
              <a:pPr/>
              <a:t>1/26/2021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442B7-F7A6-44F5-A940-BF91B5A1AE3C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0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latinLnBrk="0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hap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/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3440A-D04E-4FB0-ACBB-D1FD42651063}" type="datetime1">
              <a:rPr lang="en-US" smtClean="0"/>
              <a:pPr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3440A-D04E-4FB0-ACBB-D1FD42651063}" type="datetime1">
              <a:rPr lang="en-US" smtClean="0"/>
              <a:pPr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85000" t="100000" r="1000000" b="30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 noProof="1"/>
              <a:t>Образец заголовка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ru-RU" noProof="1"/>
              <a:t>Образец текста</a:t>
            </a:r>
          </a:p>
          <a:p>
            <a:pPr lvl="1"/>
            <a:r>
              <a:rPr lang="ru-RU" noProof="1"/>
              <a:t>Второй уровень</a:t>
            </a:r>
          </a:p>
          <a:p>
            <a:pPr lvl="2"/>
            <a:r>
              <a:rPr lang="ru-RU" noProof="1"/>
              <a:t>Третий уровень</a:t>
            </a:r>
          </a:p>
          <a:p>
            <a:pPr lvl="3"/>
            <a:r>
              <a:rPr lang="ru-RU" noProof="1"/>
              <a:t>Четвертый уровень</a:t>
            </a:r>
          </a:p>
          <a:p>
            <a:pPr lvl="4"/>
            <a:r>
              <a:rPr lang="ru-RU" noProof="1"/>
              <a:t>Пятый уровень</a:t>
            </a:r>
            <a:endParaRPr lang="en-US" dirty="0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/>
            <a:fld id="{1A33440A-D04E-4FB0-ACBB-D1FD42651063}" type="datetime1">
              <a:rPr lang="en-US" smtClean="0"/>
              <a:pPr algn="r"/>
              <a:t>1/26/2021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/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 algn="ctr"/>
              <a:t>‹#›</a:t>
            </a:fld>
            <a:endParaRPr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ts val="3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ts val="3000"/>
        </a:lnSpc>
        <a:spcBef>
          <a:spcPts val="550"/>
        </a:spcBef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ts val="2800"/>
        </a:lnSpc>
        <a:spcBef>
          <a:spcPct val="20000"/>
        </a:spcBef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271939" y="1052736"/>
            <a:ext cx="3764557" cy="46085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kern="1200" noProof="0" dirty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«Семья и детский сад-единое образовательное пространство»</a:t>
            </a:r>
            <a:br>
              <a:rPr lang="ru-RU" sz="3100" kern="1200" noProof="0" dirty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3100" kern="1200" noProof="0" dirty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3100" kern="1200" noProof="0" dirty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2200" dirty="0" smtClean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Выполнили:</a:t>
            </a:r>
            <a:r>
              <a:rPr lang="ru-RU" sz="2200" dirty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2200" dirty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2200" dirty="0" smtClean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воспитатели </a:t>
            </a:r>
            <a:r>
              <a:rPr lang="ru-RU" sz="2200" dirty="0" smtClean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средней</a:t>
            </a:r>
            <a:r>
              <a:rPr lang="ru-RU" sz="2200" dirty="0" smtClean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ru-RU" sz="2200" dirty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группы </a:t>
            </a:r>
            <a:r>
              <a:rPr lang="ru-RU" sz="2200" dirty="0" smtClean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№7 «</a:t>
            </a:r>
            <a:r>
              <a:rPr lang="ru-RU" sz="2200" dirty="0" smtClean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Дружные ребята</a:t>
            </a:r>
            <a:r>
              <a:rPr lang="ru-RU" sz="2200" dirty="0" smtClean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»</a:t>
            </a:r>
            <a:r>
              <a:rPr lang="ru-RU" sz="2200" dirty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2200" dirty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2200" dirty="0" err="1" smtClean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Выжевская</a:t>
            </a:r>
            <a:r>
              <a:rPr lang="ru-RU" sz="2200" dirty="0" smtClean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 Л.С.</a:t>
            </a:r>
            <a:br>
              <a:rPr lang="ru-RU" sz="2200" dirty="0" smtClean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2200" dirty="0" err="1" smtClean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Назаренко</a:t>
            </a:r>
            <a:r>
              <a:rPr lang="ru-RU" sz="2200" dirty="0" smtClean="0">
                <a:solidFill>
                  <a:srgbClr val="7030A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 О.А.</a:t>
            </a:r>
            <a:r>
              <a:rPr lang="ru-RU" sz="2200" kern="1200" noProof="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2200" kern="1200" noProof="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ru-RU" sz="2200" noProof="0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339" y="1268760"/>
            <a:ext cx="4419600" cy="2417969"/>
          </a:xfrm>
          <a:effectLst>
            <a:softEdge rad="127000"/>
          </a:effectLst>
        </p:spPr>
      </p:pic>
      <p:sp>
        <p:nvSpPr>
          <p:cNvPr id="3" name="Rectangle 2"/>
          <p:cNvSpPr>
            <a:spLocks noGrp="1"/>
          </p:cNvSpPr>
          <p:nvPr>
            <p:ph type="body" sz="half" idx="2"/>
          </p:nvPr>
        </p:nvSpPr>
        <p:spPr>
          <a:xfrm>
            <a:off x="907629" y="3696808"/>
            <a:ext cx="4372347" cy="151216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b="1" noProof="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«Лучше всего можно помочь детям, помогая их родителям!» </a:t>
            </a:r>
          </a:p>
          <a:p>
            <a:pPr algn="r"/>
            <a:r>
              <a:rPr lang="ru-RU" sz="2000" dirty="0">
                <a:latin typeface="Comic Sans MS" panose="030F0702030302020204" pitchFamily="66" charset="0"/>
              </a:rPr>
              <a:t>                                                                                                    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Т. Харрис</a:t>
            </a:r>
            <a:endParaRPr lang="ru-RU" sz="2400" b="1" noProof="0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45207" y="6309320"/>
            <a:ext cx="1927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Мирное</a:t>
            </a:r>
            <a:r>
              <a:rPr lang="ru-RU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2021г</a:t>
            </a:r>
            <a:r>
              <a:rPr lang="ru-RU" b="1" dirty="0">
                <a:solidFill>
                  <a:srgbClr val="7030A0"/>
                </a:solidFill>
                <a:latin typeface="Comic Sans MS" panose="030F0702030302020204" pitchFamily="66" charset="0"/>
              </a:rPr>
              <a:t>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Повестка дня:</a:t>
            </a:r>
            <a:endParaRPr lang="ru-RU" b="1" noProof="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80" t="13571"/>
          <a:stretch/>
        </p:blipFill>
        <p:spPr>
          <a:xfrm>
            <a:off x="4860032" y="3869452"/>
            <a:ext cx="4283968" cy="2988547"/>
          </a:xfrm>
          <a:prstGeom prst="rect">
            <a:avLst/>
          </a:prstGeom>
        </p:spPr>
      </p:pic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493368"/>
          </a:xfrm>
        </p:spPr>
        <p:txBody>
          <a:bodyPr>
            <a:noAutofit/>
          </a:bodyPr>
          <a:lstStyle/>
          <a:p>
            <a:pPr>
              <a:buClr>
                <a:srgbClr val="FF0000"/>
              </a:buClr>
            </a:pP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«Взаимодействие детского сада и семьи». Решение педагогических ситуаций.</a:t>
            </a:r>
            <a:endParaRPr lang="ru-RU" sz="3600" noProof="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>
              <a:buClr>
                <a:srgbClr val="FF0000"/>
              </a:buClr>
            </a:pP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Я- родитель. Разговор о правах и обязанностях детей, родителей и воспитателей.</a:t>
            </a:r>
            <a:endParaRPr lang="ru-RU" sz="36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Семья-детский</a:t>
            </a:r>
            <a:r>
              <a:rPr lang="ru-RU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сад</a:t>
            </a:r>
            <a:endParaRPr lang="ru-RU" b="1" noProof="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1435608" y="1124744"/>
            <a:ext cx="7493912" cy="4294059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     В статье 44 ФЗ «Об образовании в Российской Федерации» от 29.12.2012 г. впервые определены права, обязанности и ответственность родителей за образование ребенка. В связи с этим необходимо по-новому взглянуть на взаимодействие дошкольного образовательного учреждения (далее ДОУ) с родителями, с целью создания единого образовательного пространства "семья - детский сад" для их равноправного и заинтересованного партнерства. </a:t>
            </a:r>
            <a:endParaRPr lang="ru-RU" sz="2400" noProof="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5451789"/>
            <a:ext cx="5812887" cy="1382973"/>
          </a:xfrm>
          <a:prstGeom prst="rect">
            <a:avLst/>
          </a:prstGeom>
        </p:spPr>
      </p:pic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8477711" y="6382350"/>
            <a:ext cx="451809" cy="346050"/>
          </a:xfrm>
          <a:prstGeom prst="actionButtonHom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619672" y="274320"/>
            <a:ext cx="7314016" cy="4594840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Семья</a:t>
            </a:r>
            <a:r>
              <a:rPr lang="ru-RU" sz="3200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 и </a:t>
            </a:r>
            <a:r>
              <a:rPr lang="ru-RU" sz="3200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детский сад </a:t>
            </a:r>
            <a:r>
              <a:rPr lang="ru-RU" sz="3200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– два воспитательных феномена, каждый из которых по-своему дает ребенку социальный опыт, но только в сочетании друг с другом они создают </a:t>
            </a:r>
            <a:r>
              <a:rPr lang="ru-RU" sz="3200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оптимальные условия для вхождения маленького человека в большой мир.</a:t>
            </a:r>
            <a:endParaRPr lang="ru-RU" sz="3200" noProof="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4679017"/>
            <a:ext cx="3739571" cy="1990417"/>
          </a:xfrm>
          <a:prstGeom prst="rect">
            <a:avLst/>
          </a:prstGeom>
        </p:spPr>
      </p:pic>
      <p:sp>
        <p:nvSpPr>
          <p:cNvPr id="5" name="Управляющая кнопка: домой 4">
            <a:hlinkClick r:id="rId4" action="ppaction://hlinksldjump" highlightClick="1"/>
          </p:cNvPr>
          <p:cNvSpPr/>
          <p:nvPr/>
        </p:nvSpPr>
        <p:spPr>
          <a:xfrm>
            <a:off x="8455159" y="6309320"/>
            <a:ext cx="451809" cy="346050"/>
          </a:xfrm>
          <a:prstGeom prst="actionButtonHom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4725144"/>
            <a:ext cx="2214018" cy="1961620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331640" y="548680"/>
            <a:ext cx="7570088" cy="4608512"/>
          </a:xfrm>
        </p:spPr>
        <p:txBody>
          <a:bodyPr>
            <a:normAutofit fontScale="77500" lnSpcReduction="20000"/>
          </a:bodyPr>
          <a:lstStyle/>
          <a:p>
            <a:pPr marL="82296" indent="0" algn="ctr">
              <a:lnSpc>
                <a:spcPct val="120000"/>
              </a:lnSpc>
              <a:buNone/>
            </a:pPr>
            <a:r>
              <a:rPr lang="ru-RU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Новые задачи, встающие перед ДОУ, предполагают его </a:t>
            </a:r>
            <a:r>
              <a:rPr lang="ru-RU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открытость</a:t>
            </a:r>
            <a:r>
              <a:rPr lang="ru-RU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, </a:t>
            </a:r>
            <a:r>
              <a:rPr lang="ru-RU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тесное сотрудничество и взаимодействие с родителями</a:t>
            </a:r>
            <a:r>
              <a:rPr lang="ru-RU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 и </a:t>
            </a:r>
            <a:r>
              <a:rPr lang="ru-RU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другими социальными институтами</a:t>
            </a:r>
            <a:r>
              <a:rPr lang="ru-RU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, превращающими детский сад на современном этапе в открытую образовательную систему с более гибким и свободным процессом обучения.</a:t>
            </a:r>
            <a:r>
              <a:rPr lang="ru-RU" dirty="0">
                <a:solidFill>
                  <a:srgbClr val="7030A0"/>
                </a:solidFill>
                <a:latin typeface="Comic Sans MS" panose="030F0702030302020204" pitchFamily="66" charset="0"/>
              </a:rPr>
              <a:t> </a:t>
            </a:r>
          </a:p>
        </p:txBody>
      </p:sp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8430055" y="6340714"/>
            <a:ext cx="451809" cy="346050"/>
          </a:xfrm>
          <a:prstGeom prst="actionButtonHom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486012" y="274638"/>
            <a:ext cx="7447676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kern="1200" noProof="0" dirty="0">
                <a:solidFill>
                  <a:srgbClr val="FF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Основные задачи работы:</a:t>
            </a:r>
            <a:endParaRPr lang="ru-RU" b="1" noProof="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установить"/>
          <p:cNvSpPr>
            <a:spLocks noGrp="1"/>
          </p:cNvSpPr>
          <p:nvPr>
            <p:ph idx="1"/>
          </p:nvPr>
        </p:nvSpPr>
        <p:spPr>
          <a:xfrm>
            <a:off x="1452029" y="1124744"/>
            <a:ext cx="7498080" cy="829072"/>
          </a:xfrm>
        </p:spPr>
        <p:txBody>
          <a:bodyPr>
            <a:noAutofit/>
          </a:bodyPr>
          <a:lstStyle/>
          <a:p>
            <a:pPr>
              <a:buClr>
                <a:srgbClr val="FF0000"/>
              </a:buClr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установить партнерские отношения с семьей каждого воспитанника;</a:t>
            </a:r>
            <a:endParaRPr lang="ru-RU" sz="2400" noProof="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объединить"/>
          <p:cNvSpPr txBox="1">
            <a:spLocks/>
          </p:cNvSpPr>
          <p:nvPr/>
        </p:nvSpPr>
        <p:spPr>
          <a:xfrm>
            <a:off x="1435608" y="2154101"/>
            <a:ext cx="7498080" cy="82907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Clr>
                <a:srgbClr val="FF0000"/>
              </a:buClr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объединить усилия для развития и воспитания детей; </a:t>
            </a:r>
          </a:p>
        </p:txBody>
      </p:sp>
      <p:sp>
        <p:nvSpPr>
          <p:cNvPr id="6" name="создать"/>
          <p:cNvSpPr txBox="1">
            <a:spLocks/>
          </p:cNvSpPr>
          <p:nvPr/>
        </p:nvSpPr>
        <p:spPr>
          <a:xfrm>
            <a:off x="1462795" y="3182975"/>
            <a:ext cx="7498080" cy="1224136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Clr>
                <a:srgbClr val="FF0000"/>
              </a:buClr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создать атмосферу взаимопонимания, общности интересов, эмоциональной взаимной поддержки;</a:t>
            </a:r>
          </a:p>
        </p:txBody>
      </p:sp>
      <p:sp>
        <p:nvSpPr>
          <p:cNvPr id="7" name="активизировать"/>
          <p:cNvSpPr txBox="1">
            <a:spLocks/>
          </p:cNvSpPr>
          <p:nvPr/>
        </p:nvSpPr>
        <p:spPr>
          <a:xfrm>
            <a:off x="1435608" y="4617840"/>
            <a:ext cx="7498080" cy="82907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Clr>
                <a:srgbClr val="FF0000"/>
              </a:buClr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активизировать и обогащать воспитательные умения родителей;</a:t>
            </a:r>
          </a:p>
        </p:txBody>
      </p:sp>
      <p:sp>
        <p:nvSpPr>
          <p:cNvPr id="8" name="поддерживать"/>
          <p:cNvSpPr txBox="1">
            <a:spLocks/>
          </p:cNvSpPr>
          <p:nvPr/>
        </p:nvSpPr>
        <p:spPr>
          <a:xfrm>
            <a:off x="1452029" y="5657641"/>
            <a:ext cx="7498080" cy="82907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Clr>
                <a:srgbClr val="FF0000"/>
              </a:buClr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поддерживать их уверенность в собственных педагогических возможностях.</a:t>
            </a:r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481879" y="6313688"/>
            <a:ext cx="451809" cy="346050"/>
          </a:xfrm>
          <a:prstGeom prst="actionButtonHom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435609" y="274638"/>
            <a:ext cx="7498080" cy="11381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kern="1200" noProof="0" dirty="0">
                <a:solidFill>
                  <a:srgbClr val="FF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Основные принципы партнерства ДОУ и семьи:</a:t>
            </a:r>
            <a:endParaRPr lang="ru-RU" b="1" noProof="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доброжелательный"/>
          <p:cNvSpPr>
            <a:spLocks noGrp="1"/>
          </p:cNvSpPr>
          <p:nvPr>
            <p:ph idx="1"/>
          </p:nvPr>
        </p:nvSpPr>
        <p:spPr>
          <a:xfrm>
            <a:off x="1454688" y="1801826"/>
            <a:ext cx="7498080" cy="829072"/>
          </a:xfrm>
        </p:spPr>
        <p:txBody>
          <a:bodyPr>
            <a:noAutofit/>
          </a:bodyPr>
          <a:lstStyle/>
          <a:p>
            <a:pPr>
              <a:buClr>
                <a:srgbClr val="FF0000"/>
              </a:buClr>
            </a:pPr>
            <a:r>
              <a:rPr lang="ru-RU" sz="28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Доброжелательный стиль общения педагогов с родителями</a:t>
            </a:r>
            <a:endParaRPr lang="ru-RU" sz="2800" b="1" u="sng" noProof="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создание партн"/>
          <p:cNvSpPr txBox="1">
            <a:spLocks/>
          </p:cNvSpPr>
          <p:nvPr/>
        </p:nvSpPr>
        <p:spPr>
          <a:xfrm>
            <a:off x="1454688" y="2563875"/>
            <a:ext cx="7479001" cy="771306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Clr>
                <a:srgbClr val="FF0000"/>
              </a:buClr>
              <a:buNone/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  (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создание партнерских, доверительных отношений между родителями и воспитателем)</a:t>
            </a:r>
          </a:p>
        </p:txBody>
      </p:sp>
      <p:sp>
        <p:nvSpPr>
          <p:cNvPr id="10" name="инд. подход"/>
          <p:cNvSpPr txBox="1">
            <a:spLocks/>
          </p:cNvSpPr>
          <p:nvPr/>
        </p:nvSpPr>
        <p:spPr>
          <a:xfrm>
            <a:off x="1454688" y="3664911"/>
            <a:ext cx="7498080" cy="504056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Clr>
                <a:srgbClr val="FF0000"/>
              </a:buClr>
            </a:pPr>
            <a:r>
              <a:rPr lang="ru-RU" sz="28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Индивидуальный подход </a:t>
            </a:r>
          </a:p>
        </p:txBody>
      </p:sp>
      <p:sp>
        <p:nvSpPr>
          <p:cNvPr id="11" name="в ежедневном"/>
          <p:cNvSpPr txBox="1">
            <a:spLocks/>
          </p:cNvSpPr>
          <p:nvPr/>
        </p:nvSpPr>
        <p:spPr>
          <a:xfrm>
            <a:off x="1445147" y="4029867"/>
            <a:ext cx="7498081" cy="853950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Clr>
                <a:srgbClr val="FF0000"/>
              </a:buClr>
              <a:buNone/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  (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в ежедневном контакте воспитателя, когда родители приводят и забирают детей)</a:t>
            </a:r>
          </a:p>
        </p:txBody>
      </p:sp>
      <p:sp>
        <p:nvSpPr>
          <p:cNvPr id="12" name="динамичность"/>
          <p:cNvSpPr txBox="1">
            <a:spLocks/>
          </p:cNvSpPr>
          <p:nvPr/>
        </p:nvSpPr>
        <p:spPr>
          <a:xfrm>
            <a:off x="1461584" y="5202981"/>
            <a:ext cx="7498080" cy="504056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Clr>
                <a:srgbClr val="FF0000"/>
              </a:buClr>
            </a:pPr>
            <a:r>
              <a:rPr lang="ru-RU" sz="28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Динамичность</a:t>
            </a:r>
          </a:p>
        </p:txBody>
      </p:sp>
      <p:sp>
        <p:nvSpPr>
          <p:cNvPr id="13" name="быстро реагировать"/>
          <p:cNvSpPr txBox="1">
            <a:spLocks/>
          </p:cNvSpPr>
          <p:nvPr/>
        </p:nvSpPr>
        <p:spPr>
          <a:xfrm>
            <a:off x="1454688" y="5676370"/>
            <a:ext cx="7498080" cy="102954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Clr>
                <a:srgbClr val="FF0000"/>
              </a:buClr>
              <a:buNone/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  (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быстро реагировать на изменения социального состава родителей, их образовательные потребности и воспитательные запросы)</a:t>
            </a:r>
          </a:p>
        </p:txBody>
      </p:sp>
      <p:sp>
        <p:nvSpPr>
          <p:cNvPr id="14" name="Управляющая кнопка: домой 13">
            <a:hlinkClick r:id="rId3" action="ppaction://hlinksldjump" highlightClick="1"/>
          </p:cNvPr>
          <p:cNvSpPr/>
          <p:nvPr/>
        </p:nvSpPr>
        <p:spPr>
          <a:xfrm>
            <a:off x="8481448" y="6353046"/>
            <a:ext cx="451809" cy="346050"/>
          </a:xfrm>
          <a:prstGeom prst="actionButtonHom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037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435609" y="274638"/>
            <a:ext cx="7498080" cy="11381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kern="1200" noProof="0" dirty="0">
                <a:solidFill>
                  <a:srgbClr val="FF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Основные принципы партнерства ДОУ и семьи:</a:t>
            </a:r>
            <a:endParaRPr lang="ru-RU" b="1" noProof="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ткрытость"/>
          <p:cNvSpPr>
            <a:spLocks noGrp="1"/>
          </p:cNvSpPr>
          <p:nvPr>
            <p:ph idx="1"/>
          </p:nvPr>
        </p:nvSpPr>
        <p:spPr>
          <a:xfrm>
            <a:off x="1454688" y="2017985"/>
            <a:ext cx="7516024" cy="690935"/>
          </a:xfrm>
        </p:spPr>
        <p:txBody>
          <a:bodyPr>
            <a:noAutofit/>
          </a:bodyPr>
          <a:lstStyle/>
          <a:p>
            <a:pPr>
              <a:buClr>
                <a:srgbClr val="FF0000"/>
              </a:buClr>
            </a:pPr>
            <a:r>
              <a:rPr lang="ru-RU" sz="36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Открытость</a:t>
            </a:r>
            <a:endParaRPr lang="ru-RU" sz="3600" b="1" u="sng" noProof="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посещение"/>
          <p:cNvSpPr txBox="1">
            <a:spLocks/>
          </p:cNvSpPr>
          <p:nvPr/>
        </p:nvSpPr>
        <p:spPr>
          <a:xfrm>
            <a:off x="1454688" y="2563875"/>
            <a:ext cx="7479001" cy="771306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Clr>
                <a:srgbClr val="FF0000"/>
              </a:buClr>
              <a:buNone/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  (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посещение родителями группы для того, чтобы они могли видеть, как и чем  занимается их ребенок)</a:t>
            </a:r>
          </a:p>
        </p:txBody>
      </p:sp>
      <p:sp>
        <p:nvSpPr>
          <p:cNvPr id="10" name="сотрудничество"/>
          <p:cNvSpPr txBox="1">
            <a:spLocks/>
          </p:cNvSpPr>
          <p:nvPr/>
        </p:nvSpPr>
        <p:spPr>
          <a:xfrm>
            <a:off x="1445147" y="3664910"/>
            <a:ext cx="7507621" cy="772201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Clr>
                <a:srgbClr val="FF0000"/>
              </a:buClr>
            </a:pPr>
            <a:r>
              <a:rPr lang="ru-RU" sz="36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Сотрудничество, а не наставничество</a:t>
            </a:r>
          </a:p>
        </p:txBody>
      </p:sp>
      <p:sp>
        <p:nvSpPr>
          <p:cNvPr id="11" name="сотр. это"/>
          <p:cNvSpPr txBox="1">
            <a:spLocks/>
          </p:cNvSpPr>
          <p:nvPr/>
        </p:nvSpPr>
        <p:spPr>
          <a:xfrm>
            <a:off x="1435608" y="4581128"/>
            <a:ext cx="7498081" cy="1199333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Clr>
                <a:srgbClr val="FF0000"/>
              </a:buClr>
              <a:buNone/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  (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Сотрудничество - это общение "на равных", где никому не принадлежит привилегия указывать, контролировать, оценивать)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2664" y="5780461"/>
            <a:ext cx="4283968" cy="1019220"/>
          </a:xfrm>
          <a:prstGeom prst="rect">
            <a:avLst/>
          </a:prstGeom>
        </p:spPr>
      </p:pic>
      <p:sp>
        <p:nvSpPr>
          <p:cNvPr id="8" name="Управляющая кнопка: домой 7">
            <a:hlinkClick r:id="rId4" action="ppaction://hlinksldjump" highlightClick="1"/>
          </p:cNvPr>
          <p:cNvSpPr/>
          <p:nvPr/>
        </p:nvSpPr>
        <p:spPr>
          <a:xfrm>
            <a:off x="8481879" y="6343195"/>
            <a:ext cx="451809" cy="346050"/>
          </a:xfrm>
          <a:prstGeom prst="actionButtonHom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608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Основные направления работы с родителями</a:t>
            </a:r>
          </a:p>
        </p:txBody>
      </p:sp>
      <p:sp>
        <p:nvSpPr>
          <p:cNvPr id="4" name="Облако 2 инф - аналит"/>
          <p:cNvSpPr/>
          <p:nvPr/>
        </p:nvSpPr>
        <p:spPr>
          <a:xfrm>
            <a:off x="1163648" y="4221088"/>
            <a:ext cx="3822216" cy="2376264"/>
          </a:xfrm>
          <a:prstGeom prst="cloud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ИНФОРМАЦИОННО – АНАЛИТИЧЕСКОЕ НАПРАВЛЕНИЕ</a:t>
            </a:r>
          </a:p>
        </p:txBody>
      </p:sp>
      <p:sp>
        <p:nvSpPr>
          <p:cNvPr id="5" name="Облако 1 познав. направл"/>
          <p:cNvSpPr/>
          <p:nvPr/>
        </p:nvSpPr>
        <p:spPr>
          <a:xfrm>
            <a:off x="1331640" y="1621944"/>
            <a:ext cx="3816424" cy="2394520"/>
          </a:xfrm>
          <a:prstGeom prst="cloud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ПОЗНАВАТЕЛЬНОЕ НАПРАВЛЕНИЕ</a:t>
            </a:r>
          </a:p>
        </p:txBody>
      </p:sp>
      <p:sp>
        <p:nvSpPr>
          <p:cNvPr id="6" name="Облако 3 нагл - инф"/>
          <p:cNvSpPr/>
          <p:nvPr/>
        </p:nvSpPr>
        <p:spPr>
          <a:xfrm>
            <a:off x="5121344" y="3813368"/>
            <a:ext cx="3923848" cy="2501240"/>
          </a:xfrm>
          <a:prstGeom prst="cloud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НАГЛЯДНО – ИНФОРМАЦИОННОЕ НАПРАВЛЕНИЕ</a:t>
            </a:r>
          </a:p>
        </p:txBody>
      </p:sp>
      <p:sp>
        <p:nvSpPr>
          <p:cNvPr id="7" name="Облако 4 досуг"/>
          <p:cNvSpPr/>
          <p:nvPr/>
        </p:nvSpPr>
        <p:spPr>
          <a:xfrm>
            <a:off x="5257824" y="1402864"/>
            <a:ext cx="3675864" cy="2334696"/>
          </a:xfrm>
          <a:prstGeom prst="cloud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ДОСУГОВОЕ НАПРАВЛЕНИЕ</a:t>
            </a:r>
          </a:p>
        </p:txBody>
      </p:sp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8446775" y="6323032"/>
            <a:ext cx="451809" cy="346050"/>
          </a:xfrm>
          <a:prstGeom prst="actionButtonHom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7458032" cy="2736304"/>
          </a:xfrm>
        </p:spPr>
        <p:txBody>
          <a:bodyPr>
            <a:noAutofit/>
          </a:bodyPr>
          <a:lstStyle/>
          <a:p>
            <a:pPr algn="ctr"/>
            <a:r>
              <a:rPr lang="ru-RU" sz="40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Познавательное направление</a:t>
            </a:r>
            <a:r>
              <a:rPr lang="ru-RU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(направлено на ознакомление родителей с возрастными и психологическими особенностями детей дошкольного возраста, формирование у родителей</a:t>
            </a:r>
            <a:b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практических навыков воспитания детей)</a:t>
            </a:r>
            <a:r>
              <a:rPr lang="ru-RU" sz="4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ru-RU" sz="4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endParaRPr lang="ru-RU" sz="40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519" b="8189"/>
          <a:stretch/>
        </p:blipFill>
        <p:spPr>
          <a:xfrm>
            <a:off x="5168178" y="4858152"/>
            <a:ext cx="3148238" cy="187220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2708920"/>
            <a:ext cx="6840760" cy="3744416"/>
          </a:xfrm>
        </p:spPr>
        <p:txBody>
          <a:bodyPr>
            <a:noAutofit/>
          </a:bodyPr>
          <a:lstStyle/>
          <a:p>
            <a:pPr>
              <a:buClr>
                <a:srgbClr val="FF0000"/>
              </a:buClr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общие, групповые собрания</a:t>
            </a:r>
          </a:p>
          <a:p>
            <a:pPr>
              <a:buClr>
                <a:srgbClr val="FF0000"/>
              </a:buClr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консультации и индивидуальные беседы</a:t>
            </a:r>
          </a:p>
          <a:p>
            <a:pPr>
              <a:buClr>
                <a:srgbClr val="FF0000"/>
              </a:buClr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выставки детских работ, поделок, изготовленные вместе с родителями </a:t>
            </a:r>
          </a:p>
          <a:p>
            <a:pPr>
              <a:buClr>
                <a:srgbClr val="FF0000"/>
              </a:buClr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совместное создание предметно-развивающей среды</a:t>
            </a:r>
          </a:p>
          <a:p>
            <a:pPr>
              <a:buClr>
                <a:srgbClr val="FF0000"/>
              </a:buClr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семейные проекты</a:t>
            </a:r>
          </a:p>
          <a:p>
            <a:pPr>
              <a:buClr>
                <a:srgbClr val="FF0000"/>
              </a:buClr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открытые занятия</a:t>
            </a:r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481879" y="6384310"/>
            <a:ext cx="451809" cy="346050"/>
          </a:xfrm>
          <a:prstGeom prst="actionButtonHom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9639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7458032" cy="2880320"/>
          </a:xfrm>
        </p:spPr>
        <p:txBody>
          <a:bodyPr>
            <a:noAutofit/>
          </a:bodyPr>
          <a:lstStyle/>
          <a:p>
            <a:pPr algn="ctr"/>
            <a:r>
              <a:rPr lang="ru-RU" sz="40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Информационно-аналитическое направление</a:t>
            </a:r>
            <a:r>
              <a:rPr lang="ru-RU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(направлено на выявление интересов, потребностей, запросов родителей, уровня их педагогической грамотности, установление </a:t>
            </a:r>
            <a:b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  эмоционального  контакта между педагогами, родителями и детьми)</a:t>
            </a:r>
            <a:r>
              <a:rPr lang="ru-RU" sz="4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ru-RU" sz="4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endParaRPr lang="ru-RU" sz="40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8840" y="2780928"/>
            <a:ext cx="6840760" cy="3528392"/>
          </a:xfrm>
        </p:spPr>
        <p:txBody>
          <a:bodyPr>
            <a:noAutofit/>
          </a:bodyPr>
          <a:lstStyle/>
          <a:p>
            <a:pPr marL="82296" indent="0" algn="ctr">
              <a:buClr>
                <a:srgbClr val="FF0000"/>
              </a:buClr>
              <a:buNone/>
            </a:pPr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По данному направлению можно проводить:</a:t>
            </a:r>
          </a:p>
          <a:p>
            <a:pPr>
              <a:buClr>
                <a:srgbClr val="FF0000"/>
              </a:buClr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анкетирование</a:t>
            </a:r>
          </a:p>
          <a:p>
            <a:pPr>
              <a:buClr>
                <a:srgbClr val="FF0000"/>
              </a:buClr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тестирование</a:t>
            </a:r>
          </a:p>
          <a:p>
            <a:pPr>
              <a:buClr>
                <a:srgbClr val="FF0000"/>
              </a:buClr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личные беседы </a:t>
            </a:r>
          </a:p>
          <a:p>
            <a:pPr marL="82296" indent="0" algn="ctr">
              <a:buClr>
                <a:srgbClr val="FF0000"/>
              </a:buClr>
              <a:buNone/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Данные формы помогут правильно выстроить работу с родителями, сделать  ее эффективной, подобрать интересные формы взаимодействия с семьей.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82784" y="6309320"/>
            <a:ext cx="451809" cy="346050"/>
          </a:xfrm>
          <a:prstGeom prst="actionButtonHom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967960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314016" cy="1584176"/>
          </a:xfrm>
        </p:spPr>
        <p:txBody>
          <a:bodyPr>
            <a:noAutofit/>
          </a:bodyPr>
          <a:lstStyle/>
          <a:p>
            <a:pPr algn="ctr"/>
            <a:r>
              <a:rPr lang="ru-RU" sz="40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Наглядно-информационное направление</a:t>
            </a:r>
            <a:r>
              <a:rPr lang="ru-RU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endParaRPr lang="ru-RU" sz="40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1340768"/>
            <a:ext cx="6768752" cy="5256584"/>
          </a:xfrm>
        </p:spPr>
        <p:txBody>
          <a:bodyPr>
            <a:noAutofit/>
          </a:bodyPr>
          <a:lstStyle/>
          <a:p>
            <a:pPr marL="82296" indent="0" algn="ctr">
              <a:buClr>
                <a:srgbClr val="FF0000"/>
              </a:buClr>
              <a:buNone/>
            </a:pPr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Важные моменты:</a:t>
            </a:r>
          </a:p>
          <a:p>
            <a:pPr>
              <a:buClr>
                <a:srgbClr val="FF0000"/>
              </a:buClr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все материалы для ознакомления  должны быть эстетически  оформлены</a:t>
            </a:r>
          </a:p>
          <a:p>
            <a:pPr>
              <a:buClr>
                <a:srgbClr val="FF0000"/>
              </a:buClr>
            </a:pPr>
            <a:r>
              <a:rPr lang="ru-RU" sz="2000" b="1" dirty="0">
                <a:solidFill>
                  <a:schemeClr val="accent6"/>
                </a:solidFill>
                <a:latin typeface="Comic Sans MS" panose="030F0702030302020204" pitchFamily="66" charset="0"/>
              </a:rPr>
              <a:t>содержание необходимо регулярно обновлять, иначе родительский интерес к этой информации быстро пропадет </a:t>
            </a:r>
          </a:p>
          <a:p>
            <a:pPr>
              <a:buClr>
                <a:srgbClr val="FF0000"/>
              </a:buClr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оформление выполняется так, чтобы привлекать внимание родителей (текст на цветной бумаге, фотографии детей группы, картинки-символы) </a:t>
            </a:r>
          </a:p>
          <a:p>
            <a:pPr>
              <a:buClr>
                <a:srgbClr val="FF0000"/>
              </a:buClr>
            </a:pPr>
            <a:r>
              <a:rPr lang="ru-RU" sz="2000" b="1" dirty="0">
                <a:solidFill>
                  <a:schemeClr val="accent6"/>
                </a:solidFill>
                <a:latin typeface="Comic Sans MS" panose="030F0702030302020204" pitchFamily="66" charset="0"/>
              </a:rPr>
              <a:t>содержание предполагаемого материала должно быть действительно интересно большинству родителей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450551" y="6356414"/>
            <a:ext cx="451809" cy="346050"/>
          </a:xfrm>
          <a:prstGeom prst="actionButtonHom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909338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314016" cy="2016224"/>
          </a:xfrm>
        </p:spPr>
        <p:txBody>
          <a:bodyPr>
            <a:noAutofit/>
          </a:bodyPr>
          <a:lstStyle/>
          <a:p>
            <a:pPr algn="ctr"/>
            <a:r>
              <a:rPr lang="ru-RU" sz="40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Досуговое направление </a:t>
            </a:r>
            <a:br>
              <a:rPr lang="ru-RU" sz="40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(призвано устанавливать теплые доверительные отношения, эмоциональный контакт между педагогами и родителями, между родителями и детьми)</a:t>
            </a:r>
            <a:br>
              <a:rPr lang="ru-RU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endParaRPr lang="ru-RU" sz="2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022" y="2276872"/>
            <a:ext cx="6429316" cy="2736304"/>
          </a:xfrm>
        </p:spPr>
        <p:txBody>
          <a:bodyPr>
            <a:noAutofit/>
          </a:bodyPr>
          <a:lstStyle/>
          <a:p>
            <a:pPr marL="82296" indent="0" algn="ctr">
              <a:buClr>
                <a:srgbClr val="FF0000"/>
              </a:buClr>
              <a:buNone/>
            </a:pPr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Праздники </a:t>
            </a:r>
            <a:r>
              <a:rPr lang="ru-RU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необходимо проводить не для родителей, а с привлечением родителей</a:t>
            </a:r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, чтобы они знали, сколько хлопот и труда надо вложить при подготовке любого торжества.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5013176"/>
            <a:ext cx="7092280" cy="1687360"/>
          </a:xfrm>
          <a:prstGeom prst="rect">
            <a:avLst/>
          </a:prstGeom>
        </p:spPr>
      </p:pic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8466207" y="6343478"/>
            <a:ext cx="451809" cy="346050"/>
          </a:xfrm>
          <a:prstGeom prst="actionButtonHom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9157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187624" y="404664"/>
            <a:ext cx="7674056" cy="5575792"/>
          </a:xfrm>
        </p:spPr>
        <p:txBody>
          <a:bodyPr>
            <a:noAutofit/>
          </a:bodyPr>
          <a:lstStyle/>
          <a:p>
            <a:pPr marL="82296" indent="0" algn="ctr">
              <a:buClr>
                <a:srgbClr val="FF0000"/>
              </a:buClr>
              <a:buNone/>
            </a:pPr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Таким образом, использование разнообразных форм работы с семьями воспитанников детского сада даёт положительные результаты. Всей своей работой сотрудники ДОУ доказывают родителям, что их вовлечение в педагогическую деятельность, заинтересованное участие в воспитательно-образовательном процессе важно не потому, что этого хочет воспитатель, а потому, что это необходимо для развития их собственного ребенка.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5508195"/>
            <a:ext cx="5508104" cy="1310461"/>
          </a:xfrm>
          <a:prstGeom prst="rect">
            <a:avLst/>
          </a:prstGeom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435727" y="6404830"/>
            <a:ext cx="451809" cy="346050"/>
          </a:xfrm>
          <a:prstGeom prst="actionButtonHom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05550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Comic Sans MS" panose="030F0702030302020204" pitchFamily="66" charset="0"/>
              </a:rPr>
              <a:t>СПАСИБО ЗА ВНИМАНИЕ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38272" y="1628800"/>
            <a:ext cx="7499350" cy="38546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7220447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51000" t="-20000" r="2000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EE82897-DF76-4FAF-8E1C-FF871005492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рекомендаций по стратегии</Template>
  <TotalTime>0</TotalTime>
  <Words>605</Words>
  <Application>Microsoft Office PowerPoint</Application>
  <PresentationFormat>Экран (4:3)</PresentationFormat>
  <Paragraphs>68</Paragraphs>
  <Slides>15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Солнцестояние</vt:lpstr>
      <vt:lpstr>«Семья и детский сад-единое образовательное пространство»  Выполнили: воспитатели средней группы №7 «Дружные ребята» Выжевская Л.С. Назаренко О.А. </vt:lpstr>
      <vt:lpstr>Повестка дня:</vt:lpstr>
      <vt:lpstr>Семья-детский сад</vt:lpstr>
      <vt:lpstr>Семья и детский сад – два воспитательных феномена, каждый из которых по-своему дает ребенку социальный опыт, но только в сочетании друг с другом они создают оптимальные условия для вхождения маленького человека в большой мир.</vt:lpstr>
      <vt:lpstr>Слайд 5</vt:lpstr>
      <vt:lpstr>Основные задачи работы:</vt:lpstr>
      <vt:lpstr>Основные принципы партнерства ДОУ и семьи:</vt:lpstr>
      <vt:lpstr>Основные принципы партнерства ДОУ и семьи:</vt:lpstr>
      <vt:lpstr>Основные направления работы с родителями</vt:lpstr>
      <vt:lpstr>Познавательное направление (направлено на ознакомление родителей с возрастными и психологическими особенностями детей дошкольного возраста, формирование у родителей практических навыков воспитания детей) </vt:lpstr>
      <vt:lpstr>Информационно-аналитическое направление (направлено на выявление интересов, потребностей, запросов родителей, уровня их педагогической грамотности, установление     эмоционального  контакта между педагогами, родителями и детьми) </vt:lpstr>
      <vt:lpstr>Наглядно-информационное направление </vt:lpstr>
      <vt:lpstr>Досуговое направление  (призвано устанавливать теплые доверительные отношения, эмоциональный контакт между педагогами и родителями, между родителями и детьми) </vt:lpstr>
      <vt:lpstr>Слайд 14</vt:lpstr>
      <vt:lpstr>СПАСИБО ЗА ВНИМАНИЕ 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2016-09-28T12:57:15Z</dcterms:created>
  <dcterms:modified xsi:type="dcterms:W3CDTF">2021-01-26T16:42:36Z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TC101671299990</vt:lpwstr>
  </property>
</Properties>
</file>